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68" r:id="rId3"/>
    <p:sldId id="256" r:id="rId4"/>
    <p:sldId id="257" r:id="rId5"/>
    <p:sldId id="258" r:id="rId6"/>
    <p:sldId id="259" r:id="rId7"/>
    <p:sldId id="286" r:id="rId8"/>
    <p:sldId id="274" r:id="rId9"/>
    <p:sldId id="265" r:id="rId10"/>
    <p:sldId id="281" r:id="rId11"/>
    <p:sldId id="282" r:id="rId12"/>
    <p:sldId id="283" r:id="rId13"/>
    <p:sldId id="269" r:id="rId14"/>
    <p:sldId id="270" r:id="rId15"/>
    <p:sldId id="271" r:id="rId16"/>
    <p:sldId id="272" r:id="rId17"/>
    <p:sldId id="273" r:id="rId18"/>
    <p:sldId id="284" r:id="rId19"/>
    <p:sldId id="285" r:id="rId20"/>
    <p:sldId id="263" r:id="rId21"/>
    <p:sldId id="264" r:id="rId22"/>
    <p:sldId id="280" r:id="rId23"/>
  </p:sldIdLst>
  <p:sldSz cx="12192000" cy="6858000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86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>
            <a:extLst>
              <a:ext uri="{FF2B5EF4-FFF2-40B4-BE49-F238E27FC236}">
                <a16:creationId xmlns:a16="http://schemas.microsoft.com/office/drawing/2014/main" id="{A83E8A2C-A77C-4FBD-9932-3DB2D68236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4352" y="6500285"/>
            <a:ext cx="5327649" cy="41334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120000" tIns="62400" rIns="120000" bIns="624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buClr>
                <a:srgbClr val="FFFFFF"/>
              </a:buClr>
              <a:defRPr/>
            </a:pPr>
            <a:r>
              <a:rPr lang="pt-BR" sz="1867">
                <a:solidFill>
                  <a:srgbClr val="FFFFFF"/>
                </a:solidFill>
                <a:latin typeface="Calibri" pitchFamily="34" charset="0"/>
                <a:cs typeface="Arial" charset="0"/>
              </a:rPr>
              <a:t>Globalcode – O</a:t>
            </a:r>
            <a:r>
              <a:rPr lang="pt-BR" sz="1867">
                <a:solidFill>
                  <a:srgbClr val="FFFFFF"/>
                </a:solidFill>
                <a:latin typeface="EurostileT" pitchFamily="2" charset="0"/>
                <a:cs typeface="Arial" charset="0"/>
              </a:rPr>
              <a:t>pen4education</a:t>
            </a:r>
          </a:p>
        </p:txBody>
      </p:sp>
      <p:grpSp>
        <p:nvGrpSpPr>
          <p:cNvPr id="5" name="Group 59">
            <a:extLst>
              <a:ext uri="{FF2B5EF4-FFF2-40B4-BE49-F238E27FC236}">
                <a16:creationId xmlns:a16="http://schemas.microsoft.com/office/drawing/2014/main" id="{90783564-4F97-4B51-A7D6-E5C81001C68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12200467" cy="287867"/>
            <a:chOff x="0" y="0"/>
            <a:chExt cx="5764" cy="181"/>
          </a:xfrm>
        </p:grpSpPr>
        <p:sp>
          <p:nvSpPr>
            <p:cNvPr id="6" name="Rectangle 35">
              <a:extLst>
                <a:ext uri="{FF2B5EF4-FFF2-40B4-BE49-F238E27FC236}">
                  <a16:creationId xmlns:a16="http://schemas.microsoft.com/office/drawing/2014/main" id="{40C67C21-A3C4-4EF0-B534-45C21E0FB44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 sz="2400"/>
            </a:p>
          </p:txBody>
        </p:sp>
        <p:sp>
          <p:nvSpPr>
            <p:cNvPr id="7" name="Rectangle 46">
              <a:extLst>
                <a:ext uri="{FF2B5EF4-FFF2-40B4-BE49-F238E27FC236}">
                  <a16:creationId xmlns:a16="http://schemas.microsoft.com/office/drawing/2014/main" id="{C7C47AA8-481B-4CAF-9F8B-2EA3603F7B0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pt-BR" altLang="pt-BR" sz="2400"/>
                <a:t> </a:t>
              </a:r>
            </a:p>
          </p:txBody>
        </p:sp>
        <p:sp>
          <p:nvSpPr>
            <p:cNvPr id="8" name="Rectangle 47">
              <a:extLst>
                <a:ext uri="{FF2B5EF4-FFF2-40B4-BE49-F238E27FC236}">
                  <a16:creationId xmlns:a16="http://schemas.microsoft.com/office/drawing/2014/main" id="{B378EBD4-802E-40F1-9DCB-9D7433D2984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 sz="2400"/>
            </a:p>
          </p:txBody>
        </p:sp>
        <p:sp>
          <p:nvSpPr>
            <p:cNvPr id="9" name="Rectangle 48">
              <a:extLst>
                <a:ext uri="{FF2B5EF4-FFF2-40B4-BE49-F238E27FC236}">
                  <a16:creationId xmlns:a16="http://schemas.microsoft.com/office/drawing/2014/main" id="{49728BB9-70A8-4648-A6F9-6E206ABE1AF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 sz="2400"/>
            </a:p>
          </p:txBody>
        </p:sp>
        <p:sp>
          <p:nvSpPr>
            <p:cNvPr id="10" name="Rectangle 49">
              <a:extLst>
                <a:ext uri="{FF2B5EF4-FFF2-40B4-BE49-F238E27FC236}">
                  <a16:creationId xmlns:a16="http://schemas.microsoft.com/office/drawing/2014/main" id="{A62DF252-EE4F-46EF-BCE2-30655C19117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 sz="2400"/>
            </a:p>
          </p:txBody>
        </p:sp>
        <p:sp>
          <p:nvSpPr>
            <p:cNvPr id="11" name="Rectangle 50">
              <a:extLst>
                <a:ext uri="{FF2B5EF4-FFF2-40B4-BE49-F238E27FC236}">
                  <a16:creationId xmlns:a16="http://schemas.microsoft.com/office/drawing/2014/main" id="{1BB3DF39-44C3-402B-B0AA-EE91473081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 sz="2400"/>
            </a:p>
          </p:txBody>
        </p:sp>
      </p:grpSp>
      <p:grpSp>
        <p:nvGrpSpPr>
          <p:cNvPr id="12" name="Group 60">
            <a:extLst>
              <a:ext uri="{FF2B5EF4-FFF2-40B4-BE49-F238E27FC236}">
                <a16:creationId xmlns:a16="http://schemas.microsoft.com/office/drawing/2014/main" id="{28A552AA-701E-4C02-B9C1-7CEFEA28941B}"/>
              </a:ext>
            </a:extLst>
          </p:cNvPr>
          <p:cNvGrpSpPr>
            <a:grpSpLocks/>
          </p:cNvGrpSpPr>
          <p:nvPr/>
        </p:nvGrpSpPr>
        <p:grpSpPr bwMode="auto">
          <a:xfrm>
            <a:off x="-8467" y="6741584"/>
            <a:ext cx="12200467" cy="116416"/>
            <a:chOff x="0" y="0"/>
            <a:chExt cx="5764" cy="181"/>
          </a:xfrm>
        </p:grpSpPr>
        <p:sp>
          <p:nvSpPr>
            <p:cNvPr id="13" name="Rectangle 61">
              <a:extLst>
                <a:ext uri="{FF2B5EF4-FFF2-40B4-BE49-F238E27FC236}">
                  <a16:creationId xmlns:a16="http://schemas.microsoft.com/office/drawing/2014/main" id="{E6BBB45A-D6E9-4E91-ABF0-80CF0BAAFD5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 sz="2400"/>
            </a:p>
          </p:txBody>
        </p:sp>
        <p:sp>
          <p:nvSpPr>
            <p:cNvPr id="14" name="Rectangle 62">
              <a:extLst>
                <a:ext uri="{FF2B5EF4-FFF2-40B4-BE49-F238E27FC236}">
                  <a16:creationId xmlns:a16="http://schemas.microsoft.com/office/drawing/2014/main" id="{747CA445-27FE-4732-9A2C-62126DA98D8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pt-BR" altLang="pt-BR" sz="2400"/>
                <a:t> </a:t>
              </a:r>
            </a:p>
          </p:txBody>
        </p:sp>
        <p:sp>
          <p:nvSpPr>
            <p:cNvPr id="15" name="Rectangle 63">
              <a:extLst>
                <a:ext uri="{FF2B5EF4-FFF2-40B4-BE49-F238E27FC236}">
                  <a16:creationId xmlns:a16="http://schemas.microsoft.com/office/drawing/2014/main" id="{632A9E55-E782-4904-BD8B-1EADB15F096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 sz="2400"/>
            </a:p>
          </p:txBody>
        </p:sp>
        <p:sp>
          <p:nvSpPr>
            <p:cNvPr id="16" name="Rectangle 64">
              <a:extLst>
                <a:ext uri="{FF2B5EF4-FFF2-40B4-BE49-F238E27FC236}">
                  <a16:creationId xmlns:a16="http://schemas.microsoft.com/office/drawing/2014/main" id="{AD055900-0CF0-4F60-AA94-7FEE5740703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 sz="2400"/>
            </a:p>
          </p:txBody>
        </p:sp>
        <p:sp>
          <p:nvSpPr>
            <p:cNvPr id="17" name="Rectangle 65">
              <a:extLst>
                <a:ext uri="{FF2B5EF4-FFF2-40B4-BE49-F238E27FC236}">
                  <a16:creationId xmlns:a16="http://schemas.microsoft.com/office/drawing/2014/main" id="{AF7AE5AF-FD25-4667-AFAD-429F0E3AE4E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 sz="2400"/>
            </a:p>
          </p:txBody>
        </p:sp>
        <p:sp>
          <p:nvSpPr>
            <p:cNvPr id="18" name="Rectangle 66">
              <a:extLst>
                <a:ext uri="{FF2B5EF4-FFF2-40B4-BE49-F238E27FC236}">
                  <a16:creationId xmlns:a16="http://schemas.microsoft.com/office/drawing/2014/main" id="{F0FBEA20-FD7E-40C3-A0B0-7EF9B8957FE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 sz="2400"/>
            </a:p>
          </p:txBody>
        </p:sp>
      </p:grpSp>
      <p:pic>
        <p:nvPicPr>
          <p:cNvPr id="19" name="Picture 3" descr="I:\TDC2017\Logos\TDC2017\logo-tdc-vertical-A4.emf">
            <a:extLst>
              <a:ext uri="{FF2B5EF4-FFF2-40B4-BE49-F238E27FC236}">
                <a16:creationId xmlns:a16="http://schemas.microsoft.com/office/drawing/2014/main" id="{4B8FAAA4-DF9E-46EA-A599-1943D7E893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51" y="645585"/>
            <a:ext cx="5092700" cy="3230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7570" name="Espaço Reservado para Título 1"/>
          <p:cNvSpPr>
            <a:spLocks noGrp="1"/>
          </p:cNvSpPr>
          <p:nvPr>
            <p:ph type="ctrTitle"/>
          </p:nvPr>
        </p:nvSpPr>
        <p:spPr>
          <a:xfrm>
            <a:off x="912284" y="3933825"/>
            <a:ext cx="10363200" cy="60325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pt-BR" noProof="0"/>
              <a:t>Clique para editar o título Mestre</a:t>
            </a:r>
          </a:p>
        </p:txBody>
      </p:sp>
      <p:sp>
        <p:nvSpPr>
          <p:cNvPr id="237571" name="Espaço Reservado para Texto 2"/>
          <p:cNvSpPr>
            <a:spLocks noGrp="1"/>
          </p:cNvSpPr>
          <p:nvPr>
            <p:ph type="subTitle" idx="1"/>
          </p:nvPr>
        </p:nvSpPr>
        <p:spPr>
          <a:xfrm>
            <a:off x="1828800" y="4652964"/>
            <a:ext cx="8534400" cy="985837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pPr lvl="0"/>
            <a:r>
              <a:rPr lang="pt-BR" noProof="0"/>
              <a:t>Clique para editar o estilo do subtítulo Mestre</a:t>
            </a:r>
          </a:p>
        </p:txBody>
      </p:sp>
    </p:spTree>
    <p:extLst>
      <p:ext uri="{BB962C8B-B14F-4D97-AF65-F5344CB8AC3E}">
        <p14:creationId xmlns:p14="http://schemas.microsoft.com/office/powerpoint/2010/main" val="3056828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833932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/>
            </a:lvl1pPr>
            <a:lvl2pPr marL="609585" indent="0">
              <a:buNone/>
              <a:defRPr sz="2400"/>
            </a:lvl2pPr>
            <a:lvl3pPr marL="1219170" indent="0">
              <a:buNone/>
              <a:defRPr sz="2133"/>
            </a:lvl3pPr>
            <a:lvl4pPr marL="1828754" indent="0">
              <a:buNone/>
              <a:defRPr sz="1867"/>
            </a:lvl4pPr>
            <a:lvl5pPr marL="2438339" indent="0">
              <a:buNone/>
              <a:defRPr sz="1867"/>
            </a:lvl5pPr>
            <a:lvl6pPr marL="3047924" indent="0">
              <a:buNone/>
              <a:defRPr sz="1867"/>
            </a:lvl6pPr>
            <a:lvl7pPr marL="3657509" indent="0">
              <a:buNone/>
              <a:defRPr sz="1867"/>
            </a:lvl7pPr>
            <a:lvl8pPr marL="4267093" indent="0">
              <a:buNone/>
              <a:defRPr sz="1867"/>
            </a:lvl8pPr>
            <a:lvl9pPr marL="4876678" indent="0">
              <a:buNone/>
              <a:defRPr sz="1867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</p:spTree>
    <p:extLst>
      <p:ext uri="{BB962C8B-B14F-4D97-AF65-F5344CB8AC3E}">
        <p14:creationId xmlns:p14="http://schemas.microsoft.com/office/powerpoint/2010/main" val="698141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334435" y="1557339"/>
            <a:ext cx="5659967" cy="4535487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2" y="1557339"/>
            <a:ext cx="5659967" cy="4535487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1997463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238038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4119071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0602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</p:spTree>
    <p:extLst>
      <p:ext uri="{BB962C8B-B14F-4D97-AF65-F5344CB8AC3E}">
        <p14:creationId xmlns:p14="http://schemas.microsoft.com/office/powerpoint/2010/main" val="2613707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</p:spTree>
    <p:extLst>
      <p:ext uri="{BB962C8B-B14F-4D97-AF65-F5344CB8AC3E}">
        <p14:creationId xmlns:p14="http://schemas.microsoft.com/office/powerpoint/2010/main" val="428998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526845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976786" y="482601"/>
            <a:ext cx="2880783" cy="56102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334435" y="482601"/>
            <a:ext cx="8439151" cy="5610225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0756111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D34F511-ECD1-4971-99B0-D5C259721F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618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BA31CF5-04BD-44FF-BC42-F26925E71A97}" type="datetimeFigureOut">
              <a:rPr lang="pt-BR"/>
              <a:pPr>
                <a:defRPr/>
              </a:pPr>
              <a:t>08/12/2018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626B2BE-7969-4719-BB46-13581845C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618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4C097D4-0675-494E-BF93-0DE9E6362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618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960659A1-8607-4243-8C21-C14A7B35103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421328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CF9B1F0-D0D0-4C7C-BC6D-05470D7607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618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0D34578-A4BF-4A36-A214-40EE74833B2B}" type="datetimeFigureOut">
              <a:rPr lang="pt-BR"/>
              <a:pPr>
                <a:defRPr/>
              </a:pPr>
              <a:t>08/12/2018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BC9533B-3B9F-49FB-8DB0-A35C397C2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618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63615AD-B517-4CB1-BC8D-4A1F78780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618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CDA54A49-182B-44B0-96DE-18425697E1C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970374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0C0963A-98F9-46F7-9B22-295C7D9F70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618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EC98D2B-92A0-4F8A-8147-A962E5DD1267}" type="datetimeFigureOut">
              <a:rPr lang="pt-BR"/>
              <a:pPr>
                <a:defRPr/>
              </a:pPr>
              <a:t>08/12/2018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DEB92B1-E569-49CF-AD12-CF9990AB3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618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2EB1C69-279F-4064-AD4E-6B142A3D5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618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159CC247-4203-453D-95E5-ACA51C1F4FC4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794593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6C3CCF6-2157-47D4-BB39-91B7524983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618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4746001-E0A4-4327-BAB3-610CC3C53BA7}" type="datetimeFigureOut">
              <a:rPr lang="pt-BR"/>
              <a:pPr>
                <a:defRPr/>
              </a:pPr>
              <a:t>08/12/2018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D8D1D68-D7B0-44FB-89CD-A1054D337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618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6EFCD95-96B6-4901-B33C-647106870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618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888B0FB7-DB71-4FF6-AE85-CF52204C5FFD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442142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E09B8273-6A5E-487F-AAD7-C5BCAC2D20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618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C012A5A-E091-4786-A02C-2CF29F78B0AE}" type="datetimeFigureOut">
              <a:rPr lang="pt-BR"/>
              <a:pPr>
                <a:defRPr/>
              </a:pPr>
              <a:t>08/12/2018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7EA1304-2360-4F80-BCC7-912E4D483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618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253F6CE-CC80-42BD-B25D-344A201A5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618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18CC1144-1856-4D6C-934D-E5BE2D9DE6AB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704017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5750644-E520-4FFB-93D6-77E8A09E4A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618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3CBA671-2492-4C7C-88EA-D63852BA78C2}" type="datetimeFigureOut">
              <a:rPr lang="pt-BR"/>
              <a:pPr>
                <a:defRPr/>
              </a:pPr>
              <a:t>08/12/2018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208BFBD-03DB-4696-AC2E-86A038432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618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C37B9D9-8786-44E3-BB55-7798920E6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618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72A1412B-F941-47B9-995B-5C3ECCB822B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667379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6944071-E2AE-4727-AA3B-4ED0B7E4B2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618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0691129-77F5-41DE-BA89-495C5D2537CC}" type="datetimeFigureOut">
              <a:rPr lang="pt-BR"/>
              <a:pPr>
                <a:defRPr/>
              </a:pPr>
              <a:t>08/12/2018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8C94C3E-F111-4D8A-AB1D-D01400E51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618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41CC725-51E8-4FA1-8C1E-C1DDF45A9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618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7027EDA6-9C76-4632-8DB2-4C8FDFEE8C52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449720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1761439-6EFD-4884-99BA-1AABF8EDDB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618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E4C9C3A-6B37-4182-BA81-0D4BE4447B77}" type="datetimeFigureOut">
              <a:rPr lang="pt-BR"/>
              <a:pPr>
                <a:defRPr/>
              </a:pPr>
              <a:t>08/12/2018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86C768D-5C14-40CD-BD68-43BF5CB44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618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D6F6504-9169-4D14-AEAC-BD0874D1D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618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4647CBA3-2F92-4D03-A79A-D956FB30E09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423627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ABBDA4D-F16B-4AD2-B381-9682669487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618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64928DD-9955-4FD8-BB77-3B32F5C0D7AA}" type="datetimeFigureOut">
              <a:rPr lang="pt-BR"/>
              <a:pPr>
                <a:defRPr/>
              </a:pPr>
              <a:t>08/12/2018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DBE15C6-69A2-41E6-9CE1-2D3A57F2D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618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5EEED68-BE67-4D12-9D81-09AA9F16A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618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E4844BD3-B8EE-4D50-AEA6-E0D278CC49C6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21231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63679AC-EC48-4654-96B8-86BB927B68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618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A8C5971-04A9-4BA6-93B6-1401B5C80762}" type="datetimeFigureOut">
              <a:rPr lang="pt-BR"/>
              <a:pPr>
                <a:defRPr/>
              </a:pPr>
              <a:t>08/12/2018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AD23C4-CAAE-41CD-AB35-97207E252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618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B2B24F8-3FFD-4777-85E5-3CCBC4352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618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B25A1624-6709-47DE-9969-B021E2C0ACA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373266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2FDBA6D-17F8-4F8C-8F59-DE637530FB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618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D3E2725-4D01-42DC-924B-68CE6E601D25}" type="datetimeFigureOut">
              <a:rPr lang="pt-BR"/>
              <a:pPr>
                <a:defRPr/>
              </a:pPr>
              <a:t>08/12/2018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FF52000-4FB3-4C44-914B-291B28B75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618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DB073E7-1B94-4FFE-8416-F3B64CBAA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618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4498BA15-9990-482B-BCEC-4CDD455C342E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94841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>
            <a:extLst>
              <a:ext uri="{FF2B5EF4-FFF2-40B4-BE49-F238E27FC236}">
                <a16:creationId xmlns:a16="http://schemas.microsoft.com/office/drawing/2014/main" id="{86695E2E-D955-44CB-B957-B44AEA4E9C9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34434" y="482600"/>
            <a:ext cx="7586133" cy="931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Espaço Reservado para Texto 2">
            <a:extLst>
              <a:ext uri="{FF2B5EF4-FFF2-40B4-BE49-F238E27FC236}">
                <a16:creationId xmlns:a16="http://schemas.microsoft.com/office/drawing/2014/main" id="{0749C8C1-4ECA-4DC5-979D-79B7BCCADA8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34434" y="1557868"/>
            <a:ext cx="11523133" cy="453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5A0CBAC3-3DE4-4D3E-8160-1E1D1EAC70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4352" y="6500285"/>
            <a:ext cx="5327649" cy="41334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120000" tIns="62400" rIns="120000" bIns="624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buClr>
                <a:srgbClr val="FFFFFF"/>
              </a:buClr>
              <a:defRPr/>
            </a:pPr>
            <a:r>
              <a:rPr lang="pt-BR" sz="1867">
                <a:solidFill>
                  <a:srgbClr val="FFFFFF"/>
                </a:solidFill>
                <a:latin typeface="Calibri" pitchFamily="34" charset="0"/>
                <a:cs typeface="Arial" charset="0"/>
              </a:rPr>
              <a:t>Globalcode – O</a:t>
            </a:r>
            <a:r>
              <a:rPr lang="pt-BR" sz="1867">
                <a:solidFill>
                  <a:srgbClr val="FFFFFF"/>
                </a:solidFill>
                <a:latin typeface="EurostileT" pitchFamily="2" charset="0"/>
                <a:cs typeface="Arial" charset="0"/>
              </a:rPr>
              <a:t>pen4education</a:t>
            </a:r>
          </a:p>
        </p:txBody>
      </p:sp>
      <p:grpSp>
        <p:nvGrpSpPr>
          <p:cNvPr id="1029" name="Group 56">
            <a:extLst>
              <a:ext uri="{FF2B5EF4-FFF2-40B4-BE49-F238E27FC236}">
                <a16:creationId xmlns:a16="http://schemas.microsoft.com/office/drawing/2014/main" id="{499F4BAF-59C7-40E3-B076-6E37308EA4C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12200467" cy="287867"/>
            <a:chOff x="0" y="0"/>
            <a:chExt cx="5764" cy="181"/>
          </a:xfrm>
        </p:grpSpPr>
        <p:sp>
          <p:nvSpPr>
            <p:cNvPr id="1038" name="Rectangle 57">
              <a:extLst>
                <a:ext uri="{FF2B5EF4-FFF2-40B4-BE49-F238E27FC236}">
                  <a16:creationId xmlns:a16="http://schemas.microsoft.com/office/drawing/2014/main" id="{B95603F7-316A-446B-AA52-A1D328A3745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 sz="2400"/>
            </a:p>
          </p:txBody>
        </p:sp>
        <p:sp>
          <p:nvSpPr>
            <p:cNvPr id="1039" name="Rectangle 58">
              <a:extLst>
                <a:ext uri="{FF2B5EF4-FFF2-40B4-BE49-F238E27FC236}">
                  <a16:creationId xmlns:a16="http://schemas.microsoft.com/office/drawing/2014/main" id="{F6098265-3085-47E0-9542-8D39CAA76D0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pt-BR" altLang="pt-BR" sz="2400"/>
                <a:t> </a:t>
              </a:r>
            </a:p>
          </p:txBody>
        </p:sp>
        <p:sp>
          <p:nvSpPr>
            <p:cNvPr id="1040" name="Rectangle 59">
              <a:extLst>
                <a:ext uri="{FF2B5EF4-FFF2-40B4-BE49-F238E27FC236}">
                  <a16:creationId xmlns:a16="http://schemas.microsoft.com/office/drawing/2014/main" id="{164F7E08-841A-4247-9324-023B7F1BB2E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 sz="2400"/>
            </a:p>
          </p:txBody>
        </p:sp>
        <p:sp>
          <p:nvSpPr>
            <p:cNvPr id="1041" name="Rectangle 60">
              <a:extLst>
                <a:ext uri="{FF2B5EF4-FFF2-40B4-BE49-F238E27FC236}">
                  <a16:creationId xmlns:a16="http://schemas.microsoft.com/office/drawing/2014/main" id="{D1DE2289-1F08-409D-9498-36E2BC1B403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 sz="2400"/>
            </a:p>
          </p:txBody>
        </p:sp>
        <p:sp>
          <p:nvSpPr>
            <p:cNvPr id="1042" name="Rectangle 61">
              <a:extLst>
                <a:ext uri="{FF2B5EF4-FFF2-40B4-BE49-F238E27FC236}">
                  <a16:creationId xmlns:a16="http://schemas.microsoft.com/office/drawing/2014/main" id="{FECD6D9E-462C-489F-BA35-DB3E501C2BB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 sz="2400"/>
            </a:p>
          </p:txBody>
        </p:sp>
        <p:sp>
          <p:nvSpPr>
            <p:cNvPr id="1043" name="Rectangle 62">
              <a:extLst>
                <a:ext uri="{FF2B5EF4-FFF2-40B4-BE49-F238E27FC236}">
                  <a16:creationId xmlns:a16="http://schemas.microsoft.com/office/drawing/2014/main" id="{0BCBE1CD-6FDE-4A47-A082-C016FD821C8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 sz="2400"/>
            </a:p>
          </p:txBody>
        </p:sp>
      </p:grpSp>
      <p:grpSp>
        <p:nvGrpSpPr>
          <p:cNvPr id="1030" name="Group 63">
            <a:extLst>
              <a:ext uri="{FF2B5EF4-FFF2-40B4-BE49-F238E27FC236}">
                <a16:creationId xmlns:a16="http://schemas.microsoft.com/office/drawing/2014/main" id="{04704833-19EE-41FD-A974-E977A21636C5}"/>
              </a:ext>
            </a:extLst>
          </p:cNvPr>
          <p:cNvGrpSpPr>
            <a:grpSpLocks/>
          </p:cNvGrpSpPr>
          <p:nvPr/>
        </p:nvGrpSpPr>
        <p:grpSpPr bwMode="auto">
          <a:xfrm>
            <a:off x="-8467" y="6741584"/>
            <a:ext cx="12200467" cy="116416"/>
            <a:chOff x="0" y="0"/>
            <a:chExt cx="5764" cy="181"/>
          </a:xfrm>
        </p:grpSpPr>
        <p:sp>
          <p:nvSpPr>
            <p:cNvPr id="1032" name="Rectangle 64">
              <a:extLst>
                <a:ext uri="{FF2B5EF4-FFF2-40B4-BE49-F238E27FC236}">
                  <a16:creationId xmlns:a16="http://schemas.microsoft.com/office/drawing/2014/main" id="{CC527611-55B8-469A-A711-599B5B7BA00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 sz="2400"/>
            </a:p>
          </p:txBody>
        </p:sp>
        <p:sp>
          <p:nvSpPr>
            <p:cNvPr id="1033" name="Rectangle 65">
              <a:extLst>
                <a:ext uri="{FF2B5EF4-FFF2-40B4-BE49-F238E27FC236}">
                  <a16:creationId xmlns:a16="http://schemas.microsoft.com/office/drawing/2014/main" id="{584441E4-248C-463E-A690-4C9F2C124C9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pt-BR" altLang="pt-BR" sz="2400"/>
                <a:t> </a:t>
              </a:r>
            </a:p>
          </p:txBody>
        </p:sp>
        <p:sp>
          <p:nvSpPr>
            <p:cNvPr id="1034" name="Rectangle 66">
              <a:extLst>
                <a:ext uri="{FF2B5EF4-FFF2-40B4-BE49-F238E27FC236}">
                  <a16:creationId xmlns:a16="http://schemas.microsoft.com/office/drawing/2014/main" id="{FBF4FD92-C345-42C4-963D-60F2C728889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 sz="2400"/>
            </a:p>
          </p:txBody>
        </p:sp>
        <p:sp>
          <p:nvSpPr>
            <p:cNvPr id="1035" name="Rectangle 67">
              <a:extLst>
                <a:ext uri="{FF2B5EF4-FFF2-40B4-BE49-F238E27FC236}">
                  <a16:creationId xmlns:a16="http://schemas.microsoft.com/office/drawing/2014/main" id="{A2A5FDDE-D7E0-4782-8D73-646EBAC6244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 sz="2400"/>
            </a:p>
          </p:txBody>
        </p:sp>
        <p:sp>
          <p:nvSpPr>
            <p:cNvPr id="1036" name="Rectangle 68">
              <a:extLst>
                <a:ext uri="{FF2B5EF4-FFF2-40B4-BE49-F238E27FC236}">
                  <a16:creationId xmlns:a16="http://schemas.microsoft.com/office/drawing/2014/main" id="{0085A9DC-81B6-4D59-B1A2-3271F71A322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 sz="2400"/>
            </a:p>
          </p:txBody>
        </p:sp>
        <p:sp>
          <p:nvSpPr>
            <p:cNvPr id="1037" name="Rectangle 69">
              <a:extLst>
                <a:ext uri="{FF2B5EF4-FFF2-40B4-BE49-F238E27FC236}">
                  <a16:creationId xmlns:a16="http://schemas.microsoft.com/office/drawing/2014/main" id="{28AB4D18-68E6-4F50-946D-F638740A6FE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 sz="2400"/>
            </a:p>
          </p:txBody>
        </p:sp>
      </p:grpSp>
      <p:pic>
        <p:nvPicPr>
          <p:cNvPr id="1031" name="Picture 21" descr="I:\TDC2017\Logos\TDC2017\logo-tdc-horizontal-A4.emf">
            <a:extLst>
              <a:ext uri="{FF2B5EF4-FFF2-40B4-BE49-F238E27FC236}">
                <a16:creationId xmlns:a16="http://schemas.microsoft.com/office/drawing/2014/main" id="{1E9120F6-17B8-4FE7-9CF6-1DE8DC2743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7167" y="383117"/>
            <a:ext cx="3302000" cy="1126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6683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Arial" charset="0"/>
          <a:cs typeface="Arial" charset="0"/>
        </a:defRPr>
      </a:lvl5pPr>
      <a:lvl6pPr marL="609585" algn="l" rtl="0" eaLnBrk="1" fontAlgn="base" hangingPunct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Arial" charset="0"/>
          <a:cs typeface="Arial" charset="0"/>
        </a:defRPr>
      </a:lvl6pPr>
      <a:lvl7pPr marL="1219170" algn="l" rtl="0" eaLnBrk="1" fontAlgn="base" hangingPunct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Arial" charset="0"/>
          <a:cs typeface="Arial" charset="0"/>
        </a:defRPr>
      </a:lvl7pPr>
      <a:lvl8pPr marL="1828754" algn="l" rtl="0" eaLnBrk="1" fontAlgn="base" hangingPunct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Arial" charset="0"/>
          <a:cs typeface="Arial" charset="0"/>
        </a:defRPr>
      </a:lvl8pPr>
      <a:lvl9pPr marL="2438339" algn="l" rtl="0" eaLnBrk="1" fontAlgn="base" hangingPunct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457189" indent="-457189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4"/>
        </a:buBlip>
        <a:defRPr sz="3733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rtl="0" eaLnBrk="1" fontAlgn="base" hangingPunct="1">
        <a:spcBef>
          <a:spcPct val="20000"/>
        </a:spcBef>
        <a:spcAft>
          <a:spcPct val="0"/>
        </a:spcAft>
        <a:buFont typeface="Wingdings" panose="05000000000000000000" pitchFamily="2" charset="2"/>
        <a:buBlip>
          <a:blip r:embed="rId14"/>
        </a:buBlip>
        <a:defRPr sz="3200">
          <a:solidFill>
            <a:schemeClr val="tx1"/>
          </a:solidFill>
          <a:latin typeface="+mn-lt"/>
          <a:cs typeface="+mn-cs"/>
        </a:defRPr>
      </a:lvl2pPr>
      <a:lvl3pPr marL="1523962" indent="-304792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4"/>
        </a:buBlip>
        <a:defRPr sz="2667">
          <a:solidFill>
            <a:schemeClr val="tx1"/>
          </a:solidFill>
          <a:latin typeface="+mn-lt"/>
          <a:cs typeface="+mn-cs"/>
        </a:defRPr>
      </a:lvl3pPr>
      <a:lvl4pPr marL="2133547" indent="-304792" algn="l" rtl="0" eaLnBrk="1" fontAlgn="base" hangingPunct="1">
        <a:spcBef>
          <a:spcPct val="20000"/>
        </a:spcBef>
        <a:spcAft>
          <a:spcPct val="0"/>
        </a:spcAft>
        <a:buFont typeface="Wingdings" panose="05000000000000000000" pitchFamily="2" charset="2"/>
        <a:buBlip>
          <a:blip r:embed="rId14"/>
        </a:buBlip>
        <a:defRPr>
          <a:solidFill>
            <a:schemeClr val="tx1"/>
          </a:solidFill>
          <a:latin typeface="+mn-lt"/>
          <a:cs typeface="+mn-cs"/>
        </a:defRPr>
      </a:lvl4pPr>
      <a:lvl5pPr marL="2743131" indent="-304792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4"/>
        </a:buBlip>
        <a:defRPr i="1">
          <a:solidFill>
            <a:schemeClr val="tx1"/>
          </a:solidFill>
          <a:latin typeface="+mn-lt"/>
          <a:cs typeface="+mn-cs"/>
        </a:defRPr>
      </a:lvl5pPr>
      <a:lvl6pPr marL="3352716" indent="-304792" algn="l" rtl="0" eaLnBrk="1" fontAlgn="base" hangingPunct="1">
        <a:spcBef>
          <a:spcPct val="20000"/>
        </a:spcBef>
        <a:spcAft>
          <a:spcPct val="0"/>
        </a:spcAft>
        <a:buFont typeface="Arial" charset="0"/>
        <a:buBlip>
          <a:blip r:embed="rId14"/>
        </a:buBlip>
        <a:defRPr i="1">
          <a:solidFill>
            <a:schemeClr val="tx1"/>
          </a:solidFill>
          <a:latin typeface="+mn-lt"/>
          <a:cs typeface="+mn-cs"/>
        </a:defRPr>
      </a:lvl6pPr>
      <a:lvl7pPr marL="3962301" indent="-304792" algn="l" rtl="0" eaLnBrk="1" fontAlgn="base" hangingPunct="1">
        <a:spcBef>
          <a:spcPct val="20000"/>
        </a:spcBef>
        <a:spcAft>
          <a:spcPct val="0"/>
        </a:spcAft>
        <a:buFont typeface="Arial" charset="0"/>
        <a:buBlip>
          <a:blip r:embed="rId14"/>
        </a:buBlip>
        <a:defRPr i="1">
          <a:solidFill>
            <a:schemeClr val="tx1"/>
          </a:solidFill>
          <a:latin typeface="+mn-lt"/>
          <a:cs typeface="+mn-cs"/>
        </a:defRPr>
      </a:lvl7pPr>
      <a:lvl8pPr marL="4571886" indent="-304792" algn="l" rtl="0" eaLnBrk="1" fontAlgn="base" hangingPunct="1">
        <a:spcBef>
          <a:spcPct val="20000"/>
        </a:spcBef>
        <a:spcAft>
          <a:spcPct val="0"/>
        </a:spcAft>
        <a:buFont typeface="Arial" charset="0"/>
        <a:buBlip>
          <a:blip r:embed="rId14"/>
        </a:buBlip>
        <a:defRPr i="1">
          <a:solidFill>
            <a:schemeClr val="tx1"/>
          </a:solidFill>
          <a:latin typeface="+mn-lt"/>
          <a:cs typeface="+mn-cs"/>
        </a:defRPr>
      </a:lvl8pPr>
      <a:lvl9pPr marL="5181470" indent="-304792" algn="l" rtl="0" eaLnBrk="1" fontAlgn="base" hangingPunct="1">
        <a:spcBef>
          <a:spcPct val="20000"/>
        </a:spcBef>
        <a:spcAft>
          <a:spcPct val="0"/>
        </a:spcAft>
        <a:buFont typeface="Arial" charset="0"/>
        <a:buBlip>
          <a:blip r:embed="rId14"/>
        </a:buBlip>
        <a:defRPr i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9827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</a:defRPr>
      </a:lvl5pPr>
      <a:lvl6pPr marL="609585"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</a:defRPr>
      </a:lvl6pPr>
      <a:lvl7pPr marL="1219170"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</a:defRPr>
      </a:lvl7pPr>
      <a:lvl8pPr marL="1828754"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</a:defRPr>
      </a:lvl8pPr>
      <a:lvl9pPr marL="2438339"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</a:defRPr>
      </a:lvl9pPr>
    </p:titleStyle>
    <p:bodyStyle>
      <a:lvl1pPr marL="457189" indent="-457189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redis.io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MicrosoftArchive/redis/releases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danieleteti/delphiredisclient" TargetMode="External"/><Relationship Id="rId2" Type="http://schemas.openxmlformats.org/officeDocument/2006/relationships/hyperlink" Target="https://redis.io/topics/protoco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redis.io/commands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arrayof.com.br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jmarioguedes/TDCPOA_2018_REDIS.git" TargetMode="External"/><Relationship Id="rId2" Type="http://schemas.openxmlformats.org/officeDocument/2006/relationships/hyperlink" Target="mailto:mario.guedes@arrayof.com.br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C7C46E01-EDBF-4D71-8794-84426A3D0F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4917" y="4004734"/>
            <a:ext cx="10462683" cy="793751"/>
          </a:xfrm>
        </p:spPr>
        <p:txBody>
          <a:bodyPr/>
          <a:lstStyle/>
          <a:p>
            <a:pPr algn="ctr"/>
            <a:r>
              <a:rPr lang="pt-BR" altLang="pt-BR" b="1" dirty="0"/>
              <a:t>Trilha – Delphi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E24E7B13-D90A-4FEE-B2C9-7C1728FFA7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4917" y="4868333"/>
            <a:ext cx="10464800" cy="431800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pt-BR" altLang="pt-BR" sz="2667" b="1" dirty="0"/>
              <a:t>Mario Guedes</a:t>
            </a:r>
          </a:p>
        </p:txBody>
      </p:sp>
      <p:sp>
        <p:nvSpPr>
          <p:cNvPr id="14340" name="Text Box 18">
            <a:extLst>
              <a:ext uri="{FF2B5EF4-FFF2-40B4-BE49-F238E27FC236}">
                <a16:creationId xmlns:a16="http://schemas.microsoft.com/office/drawing/2014/main" id="{CB2F3611-71C6-4AB0-A0E0-FE2DF2E888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917" y="5234517"/>
            <a:ext cx="104648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dirty="0"/>
              <a:t>Artesão de Software</a:t>
            </a:r>
          </a:p>
          <a:p>
            <a:pPr algn="ctr" eaLnBrk="1" hangingPunct="1"/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230982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4FEF1C-E156-401E-A9A7-1AE377D8F2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2284" y="4100080"/>
            <a:ext cx="10363200" cy="603251"/>
          </a:xfrm>
        </p:spPr>
        <p:txBody>
          <a:bodyPr/>
          <a:lstStyle/>
          <a:p>
            <a:pPr algn="ctr"/>
            <a:r>
              <a:rPr lang="pt-BR" sz="4400" dirty="0"/>
              <a:t>Possibilidades com o REDIS no Delphi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97CCA214-344A-4E03-9E5B-CCE3DACCD80B}"/>
              </a:ext>
            </a:extLst>
          </p:cNvPr>
          <p:cNvSpPr txBox="1">
            <a:spLocks/>
          </p:cNvSpPr>
          <p:nvPr/>
        </p:nvSpPr>
        <p:spPr bwMode="auto">
          <a:xfrm>
            <a:off x="83782" y="5124667"/>
            <a:ext cx="12020204" cy="603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609585" algn="l" rtl="0" eaLnBrk="1" fontAlgn="base" hangingPunct="1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1219170" algn="l" rtl="0" eaLnBrk="1" fontAlgn="base" hangingPunct="1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2438339" algn="l" rtl="0" eaLnBrk="1" fontAlgn="base" hangingPunct="1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pt-BR" sz="3200" kern="0" dirty="0"/>
              <a:t>Título alternativo: </a:t>
            </a:r>
            <a:r>
              <a:rPr lang="pt-BR" sz="3200" b="1" i="1" kern="0" dirty="0"/>
              <a:t>Turbinando o sistema com Redis!</a:t>
            </a:r>
            <a:endParaRPr lang="pt-BR" sz="3200" b="1" kern="0" dirty="0"/>
          </a:p>
        </p:txBody>
      </p:sp>
    </p:spTree>
    <p:extLst>
      <p:ext uri="{BB962C8B-B14F-4D97-AF65-F5344CB8AC3E}">
        <p14:creationId xmlns:p14="http://schemas.microsoft.com/office/powerpoint/2010/main" val="3490059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m para velocimetro">
            <a:extLst>
              <a:ext uri="{FF2B5EF4-FFF2-40B4-BE49-F238E27FC236}">
                <a16:creationId xmlns:a16="http://schemas.microsoft.com/office/drawing/2014/main" id="{7565941C-5DEC-4FEE-A59E-9CB4CDCF15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280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1272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511982-E678-4FFE-9A22-9456457C9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que é o Redis?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A587795-0100-4932-97AB-CB0F0E6AF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434" y="1557868"/>
            <a:ext cx="11523133" cy="4536017"/>
          </a:xfrm>
        </p:spPr>
        <p:txBody>
          <a:bodyPr/>
          <a:lstStyle/>
          <a:p>
            <a:r>
              <a:rPr lang="pt-BR" sz="3200" b="1" dirty="0"/>
              <a:t>S</a:t>
            </a:r>
            <a:r>
              <a:rPr lang="pt-BR" sz="3200" dirty="0"/>
              <a:t>ervidor de </a:t>
            </a:r>
            <a:r>
              <a:rPr lang="pt-BR" sz="3200" b="1" dirty="0"/>
              <a:t>Di</a:t>
            </a:r>
            <a:r>
              <a:rPr lang="pt-BR" sz="3200" dirty="0"/>
              <a:t>cionário </a:t>
            </a:r>
            <a:r>
              <a:rPr lang="pt-BR" sz="3200" b="1" dirty="0"/>
              <a:t>Re</a:t>
            </a:r>
            <a:r>
              <a:rPr lang="pt-BR" sz="3200" dirty="0"/>
              <a:t>moto</a:t>
            </a:r>
          </a:p>
          <a:p>
            <a:r>
              <a:rPr lang="pt-BR" sz="3200" dirty="0" err="1"/>
              <a:t>noSQL</a:t>
            </a:r>
            <a:r>
              <a:rPr lang="pt-BR" sz="3200" dirty="0"/>
              <a:t> orientado a </a:t>
            </a:r>
            <a:r>
              <a:rPr lang="pt-BR" sz="3200" b="1" dirty="0"/>
              <a:t>chave e valor</a:t>
            </a:r>
          </a:p>
          <a:p>
            <a:r>
              <a:rPr lang="pt-BR" sz="3200" b="1" i="1" dirty="0"/>
              <a:t>Imagine um grande e poderoso arquivo INI</a:t>
            </a:r>
          </a:p>
          <a:p>
            <a:r>
              <a:rPr lang="pt-BR" sz="3200" dirty="0"/>
              <a:t>Utiliza a memória </a:t>
            </a:r>
            <a:r>
              <a:rPr lang="pt-BR" sz="3200" b="1" dirty="0"/>
              <a:t>RAM</a:t>
            </a:r>
            <a:r>
              <a:rPr lang="pt-BR" sz="3200" dirty="0"/>
              <a:t> podendo persistir em disco</a:t>
            </a:r>
          </a:p>
          <a:p>
            <a:r>
              <a:rPr lang="pt-BR" sz="3200" dirty="0"/>
              <a:t>Desenvolvido em </a:t>
            </a:r>
            <a:r>
              <a:rPr lang="pt-BR" sz="3200" b="1" dirty="0"/>
              <a:t>C</a:t>
            </a:r>
            <a:r>
              <a:rPr lang="pt-BR" sz="3200" dirty="0"/>
              <a:t> </a:t>
            </a:r>
            <a:r>
              <a:rPr lang="pt-BR" sz="3200" strike="sngStrike" dirty="0"/>
              <a:t>Raiz</a:t>
            </a:r>
            <a:r>
              <a:rPr lang="pt-BR" sz="3200" dirty="0"/>
              <a:t> ANSI</a:t>
            </a:r>
            <a:br>
              <a:rPr lang="pt-BR" sz="3200" dirty="0"/>
            </a:br>
            <a:endParaRPr lang="pt-BR" sz="3200" dirty="0"/>
          </a:p>
          <a:p>
            <a:r>
              <a:rPr lang="pt-BR" sz="3200" dirty="0">
                <a:hlinkClick r:id="rId2"/>
              </a:rPr>
              <a:t>https://redis.io/</a:t>
            </a:r>
            <a:r>
              <a:rPr lang="pt-BR" sz="3200" dirty="0"/>
              <a:t> </a:t>
            </a:r>
          </a:p>
        </p:txBody>
      </p:sp>
      <p:pic>
        <p:nvPicPr>
          <p:cNvPr id="1026" name="Picture 2" descr="Resultado de imagem para redis image">
            <a:extLst>
              <a:ext uri="{FF2B5EF4-FFF2-40B4-BE49-F238E27FC236}">
                <a16:creationId xmlns:a16="http://schemas.microsoft.com/office/drawing/2014/main" id="{1737B844-C261-461D-A361-110AEFA685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3866" y="3617385"/>
            <a:ext cx="2933700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28516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218D09-45CE-424E-B6E9-9A98CED8F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Oportunidades</a:t>
            </a:r>
          </a:p>
        </p:txBody>
      </p:sp>
      <p:pic>
        <p:nvPicPr>
          <p:cNvPr id="2050" name="Picture 2" descr="Resultado de imagem para meme homem olhando pra outra">
            <a:extLst>
              <a:ext uri="{FF2B5EF4-FFF2-40B4-BE49-F238E27FC236}">
                <a16:creationId xmlns:a16="http://schemas.microsoft.com/office/drawing/2014/main" id="{EEF46FC3-C1D7-4A57-9134-9EA720A419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145" y="1495097"/>
            <a:ext cx="5801710" cy="3867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sultado de imagem para redis">
            <a:extLst>
              <a:ext uri="{FF2B5EF4-FFF2-40B4-BE49-F238E27FC236}">
                <a16:creationId xmlns:a16="http://schemas.microsoft.com/office/drawing/2014/main" id="{0F751EFE-C684-4BBF-9FEF-4224DBC548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1073" y="2362508"/>
            <a:ext cx="1349138" cy="1201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Resultado de imagem para sql server">
            <a:extLst>
              <a:ext uri="{FF2B5EF4-FFF2-40B4-BE49-F238E27FC236}">
                <a16:creationId xmlns:a16="http://schemas.microsoft.com/office/drawing/2014/main" id="{EDB328A1-754F-4147-BFD5-11690441F7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8021" y="2556313"/>
            <a:ext cx="1122948" cy="691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7481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218D09-45CE-424E-B6E9-9A98CED8F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Oportunidades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58732D-E3CB-43FB-A867-8FCB446C9C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400" dirty="0"/>
              <a:t>Turbinar o seu sistema</a:t>
            </a:r>
            <a:r>
              <a:rPr lang="pt-BR" sz="2400" i="1" dirty="0"/>
              <a:t>!</a:t>
            </a:r>
          </a:p>
          <a:p>
            <a:pPr lvl="1"/>
            <a:r>
              <a:rPr lang="pt-BR" sz="2400" i="1" dirty="0"/>
              <a:t>Mesmo em sistemas </a:t>
            </a:r>
            <a:r>
              <a:rPr lang="pt-BR" sz="2400" i="1" strike="sngStrike" dirty="0"/>
              <a:t>antigos</a:t>
            </a:r>
            <a:r>
              <a:rPr lang="pt-BR" sz="2400" i="1" dirty="0"/>
              <a:t> maduros</a:t>
            </a:r>
            <a:br>
              <a:rPr lang="pt-BR" sz="2400" i="1" dirty="0"/>
            </a:br>
            <a:endParaRPr lang="pt-BR" sz="2400" dirty="0"/>
          </a:p>
          <a:p>
            <a:r>
              <a:rPr lang="pt-BR" sz="2400" dirty="0"/>
              <a:t>Aliviar a carga do banco principal</a:t>
            </a:r>
          </a:p>
          <a:p>
            <a:r>
              <a:rPr lang="pt-BR" sz="2400" dirty="0"/>
              <a:t>Gestão de sessões de usuários</a:t>
            </a:r>
          </a:p>
          <a:p>
            <a:r>
              <a:rPr lang="pt-BR" sz="2400" dirty="0"/>
              <a:t>Interoperabilidade com outras linguagens</a:t>
            </a:r>
          </a:p>
          <a:p>
            <a:r>
              <a:rPr lang="pt-BR" sz="2400" dirty="0"/>
              <a:t>Adoção da abordagem de micro serviços</a:t>
            </a:r>
          </a:p>
          <a:p>
            <a:r>
              <a:rPr lang="pt-BR" sz="2400" dirty="0"/>
              <a:t>Escalamento horizontal dos serviços de </a:t>
            </a:r>
            <a:r>
              <a:rPr lang="pt-BR" sz="2400" dirty="0" err="1"/>
              <a:t>backend</a:t>
            </a:r>
            <a:endParaRPr lang="pt-BR" sz="2400" dirty="0"/>
          </a:p>
          <a:p>
            <a:r>
              <a:rPr lang="pt-BR" sz="2400" dirty="0"/>
              <a:t>Funcionamento off-line como em </a:t>
            </a:r>
            <a:r>
              <a:rPr lang="pt-BR" sz="2400" dirty="0" err="1"/>
              <a:t>PDVs</a:t>
            </a:r>
            <a:r>
              <a:rPr lang="pt-BR" sz="2400" dirty="0"/>
              <a:t> </a:t>
            </a:r>
          </a:p>
          <a:p>
            <a:r>
              <a:rPr lang="pt-BR" sz="2400" dirty="0"/>
              <a:t>Indicadores em tempo real</a:t>
            </a:r>
          </a:p>
          <a:p>
            <a:r>
              <a:rPr lang="pt-BR" sz="2400" dirty="0"/>
              <a:t>Sincronização Matriz e Filial</a:t>
            </a:r>
          </a:p>
          <a:p>
            <a:r>
              <a:rPr lang="pt-BR" sz="2400" dirty="0"/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1931708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02D8C6-10E7-4CA2-8A74-83E21981D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Ressalvas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3346C30-E14C-454E-BA57-6ACAEE3C19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3600" dirty="0"/>
              <a:t>É bloqueante, o que suscita cuidados</a:t>
            </a:r>
          </a:p>
          <a:p>
            <a:r>
              <a:rPr lang="pt-BR" sz="3600" dirty="0"/>
              <a:t>Prefira os tipos nativos do Redis</a:t>
            </a:r>
          </a:p>
          <a:p>
            <a:r>
              <a:rPr lang="pt-BR" sz="3600" dirty="0"/>
              <a:t>Não tem suporte oficial no Windows</a:t>
            </a:r>
          </a:p>
          <a:p>
            <a:pPr lvl="1"/>
            <a:r>
              <a:rPr lang="pt-BR" sz="3600" dirty="0">
                <a:hlinkClick r:id="rId2"/>
              </a:rPr>
              <a:t>https://github.com/MicrosoftArchive/redis/releases</a:t>
            </a:r>
            <a:r>
              <a:rPr lang="pt-BR" sz="3600" dirty="0"/>
              <a:t> </a:t>
            </a:r>
          </a:p>
          <a:p>
            <a:pPr lvl="1"/>
            <a:r>
              <a:rPr lang="pt-BR" sz="3600" dirty="0"/>
              <a:t>Mas funciona suficientemente bem</a:t>
            </a:r>
            <a:br>
              <a:rPr lang="pt-BR" sz="3600" dirty="0"/>
            </a:br>
            <a:endParaRPr lang="pt-BR" sz="3600" dirty="0"/>
          </a:p>
          <a:p>
            <a:r>
              <a:rPr lang="pt-BR" sz="3600" dirty="0"/>
              <a:t>NÃO SUBSTITUI O SEU BANCO, COMPLEMENTA</a:t>
            </a:r>
          </a:p>
        </p:txBody>
      </p:sp>
    </p:spTree>
    <p:extLst>
      <p:ext uri="{BB962C8B-B14F-4D97-AF65-F5344CB8AC3E}">
        <p14:creationId xmlns:p14="http://schemas.microsoft.com/office/powerpoint/2010/main" val="35197583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414271-AF4F-4E94-BA97-3E2A1BB40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Utilizando no Delphi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BF9CB83-CF91-4C20-8817-F0A1152CFD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3200" dirty="0"/>
              <a:t>O protocolo é simples de tudo: </a:t>
            </a:r>
            <a:r>
              <a:rPr lang="pt-BR" sz="3200" dirty="0">
                <a:hlinkClick r:id="rId2"/>
              </a:rPr>
              <a:t>https://redis.io/topics/protocol</a:t>
            </a:r>
            <a:r>
              <a:rPr lang="pt-BR" sz="3200" dirty="0"/>
              <a:t> </a:t>
            </a:r>
            <a:br>
              <a:rPr lang="pt-BR" sz="3200" dirty="0"/>
            </a:br>
            <a:endParaRPr lang="pt-BR" sz="3200" dirty="0"/>
          </a:p>
          <a:p>
            <a:r>
              <a:rPr lang="pt-BR" sz="3200" dirty="0"/>
              <a:t>Temos a biblioteca </a:t>
            </a:r>
            <a:r>
              <a:rPr lang="pt-BR" sz="3200" b="1" dirty="0"/>
              <a:t>Redis </a:t>
            </a:r>
            <a:r>
              <a:rPr lang="pt-BR" sz="3200" b="1" dirty="0" err="1"/>
              <a:t>Client</a:t>
            </a:r>
            <a:r>
              <a:rPr lang="pt-BR" sz="3200" dirty="0"/>
              <a:t> desenvolvido pel</a:t>
            </a:r>
            <a:r>
              <a:rPr lang="pt-BR" sz="3200" b="1" u="sng" dirty="0"/>
              <a:t>o</a:t>
            </a:r>
            <a:r>
              <a:rPr lang="pt-BR" sz="3200" dirty="0"/>
              <a:t> Daniele </a:t>
            </a:r>
            <a:r>
              <a:rPr lang="pt-BR" sz="3200" dirty="0" err="1"/>
              <a:t>Teti</a:t>
            </a:r>
            <a:r>
              <a:rPr lang="pt-BR" sz="3200" dirty="0"/>
              <a:t> (): </a:t>
            </a:r>
            <a:r>
              <a:rPr lang="pt-BR" sz="3200" dirty="0">
                <a:hlinkClick r:id="rId3"/>
              </a:rPr>
              <a:t>https://github.com/danieleteti/delphiredisclient</a:t>
            </a:r>
            <a:r>
              <a:rPr lang="pt-BR" sz="3200" dirty="0"/>
              <a:t>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E414965-527D-4588-8A5D-AE497EE33F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7794" y="3825876"/>
            <a:ext cx="3396412" cy="2739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17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B568B7-C4CE-40B0-BB07-BA503ADB7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Chave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1E8DCBB-37A8-4D5A-BE02-BA9473BFD1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dirty="0"/>
              <a:t>A chave é uma </a:t>
            </a:r>
            <a:r>
              <a:rPr lang="pt-BR" sz="2800" dirty="0" err="1"/>
              <a:t>string</a:t>
            </a:r>
            <a:r>
              <a:rPr lang="pt-BR" sz="2800" dirty="0"/>
              <a:t> ou </a:t>
            </a:r>
            <a:r>
              <a:rPr lang="pt-BR" sz="2800" dirty="0" err="1"/>
              <a:t>array</a:t>
            </a:r>
            <a:r>
              <a:rPr lang="pt-BR" sz="2800" dirty="0"/>
              <a:t> de bytes</a:t>
            </a:r>
          </a:p>
          <a:p>
            <a:r>
              <a:rPr lang="pt-BR" sz="2800" dirty="0"/>
              <a:t>Evite nomes longos</a:t>
            </a:r>
          </a:p>
          <a:p>
            <a:pPr lvl="1"/>
            <a:r>
              <a:rPr lang="pt-BR" sz="2800" dirty="0"/>
              <a:t>Use </a:t>
            </a:r>
            <a:r>
              <a:rPr lang="pt-BR" sz="2800" dirty="0" err="1"/>
              <a:t>hash</a:t>
            </a:r>
            <a:r>
              <a:rPr lang="pt-BR" sz="2800" dirty="0"/>
              <a:t> MD5 se for o caso</a:t>
            </a:r>
          </a:p>
          <a:p>
            <a:r>
              <a:rPr lang="pt-BR" sz="2800" dirty="0"/>
              <a:t>Hierarquia com “:” e um finalizador com “#”</a:t>
            </a:r>
          </a:p>
          <a:p>
            <a:pPr lvl="1"/>
            <a:r>
              <a:rPr lang="pt-BR" sz="2800" dirty="0"/>
              <a:t>TDC</a:t>
            </a:r>
            <a:r>
              <a:rPr lang="pt-BR" sz="2800" b="1" dirty="0"/>
              <a:t>:</a:t>
            </a:r>
            <a:r>
              <a:rPr lang="pt-BR" sz="2800" dirty="0"/>
              <a:t>POA</a:t>
            </a:r>
            <a:r>
              <a:rPr lang="pt-BR" sz="2800" b="1" dirty="0"/>
              <a:t>:</a:t>
            </a:r>
            <a:r>
              <a:rPr lang="pt-BR" sz="2800" dirty="0"/>
              <a:t>2018</a:t>
            </a:r>
            <a:r>
              <a:rPr lang="pt-BR" sz="2800" b="1" dirty="0"/>
              <a:t>:</a:t>
            </a:r>
            <a:r>
              <a:rPr lang="pt-BR" sz="2800" dirty="0"/>
              <a:t>DELPHI</a:t>
            </a:r>
            <a:r>
              <a:rPr lang="pt-BR" sz="2800" b="1" dirty="0"/>
              <a:t>:</a:t>
            </a:r>
            <a:r>
              <a:rPr lang="pt-BR" sz="2800" dirty="0"/>
              <a:t>REDIS</a:t>
            </a:r>
            <a:r>
              <a:rPr lang="pt-BR" sz="2800" b="1" dirty="0"/>
              <a:t>#</a:t>
            </a:r>
          </a:p>
          <a:p>
            <a:r>
              <a:rPr lang="pt-BR" sz="2800" dirty="0"/>
              <a:t>Para buscar chaves temos:</a:t>
            </a:r>
          </a:p>
          <a:p>
            <a:pPr lvl="1"/>
            <a:r>
              <a:rPr lang="pt-BR" sz="2800" b="1" dirty="0"/>
              <a:t>*</a:t>
            </a:r>
            <a:r>
              <a:rPr lang="pt-BR" sz="2800" dirty="0"/>
              <a:t> Uma parte inteira</a:t>
            </a:r>
          </a:p>
          <a:p>
            <a:pPr lvl="1"/>
            <a:r>
              <a:rPr lang="pt-BR" sz="2800" b="1" dirty="0"/>
              <a:t>?</a:t>
            </a:r>
            <a:r>
              <a:rPr lang="pt-BR" sz="2800" dirty="0"/>
              <a:t> Qualquer caractere</a:t>
            </a:r>
          </a:p>
          <a:p>
            <a:pPr lvl="1"/>
            <a:r>
              <a:rPr lang="pt-BR" sz="2800" b="1" dirty="0"/>
              <a:t>[]</a:t>
            </a:r>
            <a:r>
              <a:rPr lang="pt-BR" sz="2800" dirty="0"/>
              <a:t> Conjunto de caracteres</a:t>
            </a:r>
          </a:p>
        </p:txBody>
      </p:sp>
    </p:spTree>
    <p:extLst>
      <p:ext uri="{BB962C8B-B14F-4D97-AF65-F5344CB8AC3E}">
        <p14:creationId xmlns:p14="http://schemas.microsoft.com/office/powerpoint/2010/main" val="17218656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384238-589B-4940-8A26-FFAE9640E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Valor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BE8055D-2916-49D4-8781-4940197B20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dirty="0"/>
              <a:t>É um </a:t>
            </a:r>
            <a:r>
              <a:rPr lang="pt-BR" sz="2800" dirty="0" err="1"/>
              <a:t>array</a:t>
            </a:r>
            <a:r>
              <a:rPr lang="pt-BR" sz="2800" dirty="0"/>
              <a:t> de bytes que pode representar algum destes tipos:</a:t>
            </a:r>
          </a:p>
          <a:p>
            <a:pPr lvl="1"/>
            <a:r>
              <a:rPr lang="pt-BR" sz="2800" dirty="0" err="1"/>
              <a:t>String</a:t>
            </a:r>
            <a:endParaRPr lang="pt-BR" sz="2800" dirty="0"/>
          </a:p>
          <a:p>
            <a:pPr lvl="1"/>
            <a:r>
              <a:rPr lang="pt-BR" sz="2800" dirty="0" err="1"/>
              <a:t>Hash</a:t>
            </a:r>
            <a:endParaRPr lang="pt-BR" sz="2800" dirty="0"/>
          </a:p>
          <a:p>
            <a:pPr lvl="1"/>
            <a:r>
              <a:rPr lang="pt-BR" sz="2800" dirty="0"/>
              <a:t>Lista </a:t>
            </a:r>
          </a:p>
          <a:p>
            <a:pPr lvl="1"/>
            <a:r>
              <a:rPr lang="pt-BR" sz="2800" dirty="0"/>
              <a:t>Conjuntos</a:t>
            </a:r>
          </a:p>
          <a:p>
            <a:pPr lvl="1"/>
            <a:r>
              <a:rPr lang="pt-BR" sz="2800" dirty="0"/>
              <a:t>Mapa de bits </a:t>
            </a:r>
          </a:p>
          <a:p>
            <a:pPr lvl="1"/>
            <a:r>
              <a:rPr lang="pt-BR" sz="2800" dirty="0"/>
              <a:t>Entre outros!</a:t>
            </a:r>
          </a:p>
          <a:p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343572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407883-582B-4ECA-BC69-38CFB83FB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Comandos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205581A-24B4-421F-B9E6-6BE070D386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São dezenas de comandos com propósitos específicos</a:t>
            </a:r>
            <a:br>
              <a:rPr lang="pt-BR" dirty="0"/>
            </a:br>
            <a:endParaRPr lang="pt-BR" dirty="0"/>
          </a:p>
          <a:p>
            <a:r>
              <a:rPr lang="pt-BR" dirty="0"/>
              <a:t>Se precisar executar muita leitura e escrita dentro de uma mesma lógica prefira enviar um script Lua</a:t>
            </a:r>
            <a:br>
              <a:rPr lang="pt-BR" dirty="0"/>
            </a:br>
            <a:endParaRPr lang="pt-BR" dirty="0"/>
          </a:p>
          <a:p>
            <a:r>
              <a:rPr lang="pt-BR" dirty="0">
                <a:hlinkClick r:id="rId2"/>
              </a:rPr>
              <a:t>https://redis.io/commands</a:t>
            </a:r>
            <a:r>
              <a:rPr lang="pt-B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171264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83B4CE-40EE-4CA6-AF4C-D425FF255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Exemplo 1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88A1037-3151-4C9A-B697-6579111B93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pt-BR" dirty="0"/>
              <a:t>Operações básicas</a:t>
            </a:r>
            <a:br>
              <a:rPr lang="pt-BR" dirty="0"/>
            </a:br>
            <a:endParaRPr lang="pt-BR" dirty="0"/>
          </a:p>
          <a:p>
            <a:pPr marL="0" indent="0" algn="ctr">
              <a:buNone/>
            </a:pPr>
            <a:r>
              <a:rPr lang="pt-BR" i="1" dirty="0"/>
              <a:t>O famigerado CRUD</a:t>
            </a:r>
            <a:endParaRPr lang="pt-BR" dirty="0"/>
          </a:p>
          <a:p>
            <a:pPr marL="0" indent="0" algn="ctr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072769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C1D1FE-B6E7-4A36-A7CC-99A898A51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Exemplo 2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CDB9976-AD8F-4083-9252-ADBB1ACE01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pt-BR" dirty="0"/>
              <a:t>Benchmark</a:t>
            </a:r>
            <a:br>
              <a:rPr lang="pt-BR" dirty="0"/>
            </a:br>
            <a:endParaRPr lang="pt-BR" dirty="0"/>
          </a:p>
          <a:p>
            <a:pPr marL="0" indent="0" algn="ctr">
              <a:buNone/>
            </a:pPr>
            <a:r>
              <a:rPr lang="pt-BR" i="1" dirty="0"/>
              <a:t>“Velocidade, eu sou a velocidade”</a:t>
            </a:r>
          </a:p>
          <a:p>
            <a:pPr marL="0" indent="0" algn="r">
              <a:buNone/>
            </a:pPr>
            <a:r>
              <a:rPr lang="pt-BR" sz="2000" dirty="0"/>
              <a:t>- McQueen, Relâmpago</a:t>
            </a:r>
          </a:p>
        </p:txBody>
      </p:sp>
    </p:spTree>
    <p:extLst>
      <p:ext uri="{BB962C8B-B14F-4D97-AF65-F5344CB8AC3E}">
        <p14:creationId xmlns:p14="http://schemas.microsoft.com/office/powerpoint/2010/main" val="21533944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0FF41C-794F-467E-82D5-B934C4B6C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Exemplo 3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8C8A62C-35FF-4BF8-8206-A5448C502A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pt-BR" dirty="0" err="1"/>
              <a:t>Cacheamento</a:t>
            </a:r>
            <a:r>
              <a:rPr lang="pt-BR" dirty="0"/>
              <a:t> lado servidor</a:t>
            </a:r>
            <a:br>
              <a:rPr lang="pt-BR" dirty="0"/>
            </a:br>
            <a:br>
              <a:rPr lang="pt-BR" dirty="0"/>
            </a:br>
            <a:r>
              <a:rPr lang="pt-BR" i="1" dirty="0"/>
              <a:t>O processamento mais rápido é aquele que não é feito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068052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C60381-A067-4A82-B297-E255B92A4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Exemplo 4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A5B6D1B-5564-4F06-B532-87FC22DC52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pt-BR" dirty="0"/>
              <a:t>Enfileiramento de comandos</a:t>
            </a:r>
            <a:br>
              <a:rPr lang="pt-BR" dirty="0"/>
            </a:br>
            <a:endParaRPr lang="pt-BR" dirty="0"/>
          </a:p>
          <a:p>
            <a:pPr marL="0" indent="0" algn="ctr">
              <a:buNone/>
            </a:pPr>
            <a:r>
              <a:rPr lang="pt-BR" i="1" dirty="0"/>
              <a:t>Primeiro que entra, primeiro que sai ...</a:t>
            </a:r>
            <a:br>
              <a:rPr lang="pt-BR" i="1" dirty="0"/>
            </a:br>
            <a:r>
              <a:rPr lang="pt-BR" i="1" dirty="0"/>
              <a:t>Primeiro que entra, primeiro que sai ...</a:t>
            </a:r>
            <a:br>
              <a:rPr lang="pt-BR" i="1" dirty="0"/>
            </a:br>
            <a:r>
              <a:rPr lang="pt-BR" i="1" dirty="0"/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2772100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EE7B60-D1F4-4509-8EFF-C403ED2BF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Exemplo 5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8B551E5-B68B-436A-AACC-AEC7C575CE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pt-BR" dirty="0"/>
              <a:t>Publicação e assinatura</a:t>
            </a:r>
            <a:br>
              <a:rPr lang="pt-BR" dirty="0"/>
            </a:br>
            <a:endParaRPr lang="pt-BR" dirty="0"/>
          </a:p>
          <a:p>
            <a:pPr marL="0" indent="0" algn="ctr">
              <a:buNone/>
            </a:pPr>
            <a:r>
              <a:rPr lang="pt-BR" i="1" dirty="0"/>
              <a:t>Vamos bater um papo?</a:t>
            </a:r>
          </a:p>
        </p:txBody>
      </p:sp>
    </p:spTree>
    <p:extLst>
      <p:ext uri="{BB962C8B-B14F-4D97-AF65-F5344CB8AC3E}">
        <p14:creationId xmlns:p14="http://schemas.microsoft.com/office/powerpoint/2010/main" val="426634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876230-A04E-46F9-9C43-893CD8A8F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434" y="482600"/>
            <a:ext cx="8393930" cy="931333"/>
          </a:xfrm>
        </p:spPr>
        <p:txBody>
          <a:bodyPr/>
          <a:lstStyle/>
          <a:p>
            <a:r>
              <a:rPr lang="pt-BR" dirty="0"/>
              <a:t>Exemplo – Painel de Senha</a:t>
            </a:r>
          </a:p>
        </p:txBody>
      </p:sp>
      <p:pic>
        <p:nvPicPr>
          <p:cNvPr id="1026" name="Picture 2" descr="Resultado de imagem para senha fila">
            <a:extLst>
              <a:ext uri="{FF2B5EF4-FFF2-40B4-BE49-F238E27FC236}">
                <a16:creationId xmlns:a16="http://schemas.microsoft.com/office/drawing/2014/main" id="{762E6E01-368D-49B2-BB9F-63B5C35CA3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5814" y="2117698"/>
            <a:ext cx="4048125" cy="30956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39641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876230-A04E-46F9-9C43-893CD8A8F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434" y="482600"/>
            <a:ext cx="8393930" cy="931333"/>
          </a:xfrm>
        </p:spPr>
        <p:txBody>
          <a:bodyPr/>
          <a:lstStyle/>
          <a:p>
            <a:r>
              <a:rPr lang="pt-BR" dirty="0"/>
              <a:t>Exemplo – Painel de Senha</a:t>
            </a:r>
          </a:p>
        </p:txBody>
      </p:sp>
      <p:sp>
        <p:nvSpPr>
          <p:cNvPr id="4" name="Fluxograma: Processo 3">
            <a:extLst>
              <a:ext uri="{FF2B5EF4-FFF2-40B4-BE49-F238E27FC236}">
                <a16:creationId xmlns:a16="http://schemas.microsoft.com/office/drawing/2014/main" id="{8D4B39CA-E2A8-46FC-B4DA-B3DA3025EF4E}"/>
              </a:ext>
            </a:extLst>
          </p:cNvPr>
          <p:cNvSpPr/>
          <p:nvPr/>
        </p:nvSpPr>
        <p:spPr>
          <a:xfrm>
            <a:off x="5461789" y="2216379"/>
            <a:ext cx="1249680" cy="931333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REDIS</a:t>
            </a:r>
          </a:p>
        </p:txBody>
      </p:sp>
      <p:sp>
        <p:nvSpPr>
          <p:cNvPr id="5" name="Fluxograma: Processo 4">
            <a:extLst>
              <a:ext uri="{FF2B5EF4-FFF2-40B4-BE49-F238E27FC236}">
                <a16:creationId xmlns:a16="http://schemas.microsoft.com/office/drawing/2014/main" id="{7A51695D-BF42-43D6-83F0-99DCCB260615}"/>
              </a:ext>
            </a:extLst>
          </p:cNvPr>
          <p:cNvSpPr/>
          <p:nvPr/>
        </p:nvSpPr>
        <p:spPr>
          <a:xfrm>
            <a:off x="334434" y="1722966"/>
            <a:ext cx="1249680" cy="931333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PAINEL DE SENHA</a:t>
            </a:r>
          </a:p>
        </p:txBody>
      </p:sp>
      <p:sp>
        <p:nvSpPr>
          <p:cNvPr id="8" name="Fluxograma: Processo 7">
            <a:extLst>
              <a:ext uri="{FF2B5EF4-FFF2-40B4-BE49-F238E27FC236}">
                <a16:creationId xmlns:a16="http://schemas.microsoft.com/office/drawing/2014/main" id="{3B2FFE28-6F46-4149-A058-ED6E0B72F206}"/>
              </a:ext>
            </a:extLst>
          </p:cNvPr>
          <p:cNvSpPr/>
          <p:nvPr/>
        </p:nvSpPr>
        <p:spPr>
          <a:xfrm>
            <a:off x="334434" y="2963332"/>
            <a:ext cx="1249680" cy="931333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PAINEL DE SENHA</a:t>
            </a:r>
          </a:p>
        </p:txBody>
      </p:sp>
      <p:sp>
        <p:nvSpPr>
          <p:cNvPr id="9" name="Fluxograma: Processo 8">
            <a:extLst>
              <a:ext uri="{FF2B5EF4-FFF2-40B4-BE49-F238E27FC236}">
                <a16:creationId xmlns:a16="http://schemas.microsoft.com/office/drawing/2014/main" id="{83C651C8-BCE8-4D21-A5F5-2C3D179DA82C}"/>
              </a:ext>
            </a:extLst>
          </p:cNvPr>
          <p:cNvSpPr/>
          <p:nvPr/>
        </p:nvSpPr>
        <p:spPr>
          <a:xfrm>
            <a:off x="334434" y="4203698"/>
            <a:ext cx="1249680" cy="931333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PAINEL DE SENHA</a:t>
            </a:r>
          </a:p>
        </p:txBody>
      </p:sp>
      <p:sp>
        <p:nvSpPr>
          <p:cNvPr id="10" name="Fluxograma: Processo 9">
            <a:extLst>
              <a:ext uri="{FF2B5EF4-FFF2-40B4-BE49-F238E27FC236}">
                <a16:creationId xmlns:a16="http://schemas.microsoft.com/office/drawing/2014/main" id="{7E22E634-AE15-4486-9030-4162D08265C7}"/>
              </a:ext>
            </a:extLst>
          </p:cNvPr>
          <p:cNvSpPr/>
          <p:nvPr/>
        </p:nvSpPr>
        <p:spPr>
          <a:xfrm>
            <a:off x="3710517" y="5444063"/>
            <a:ext cx="1249680" cy="931333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TOTEN</a:t>
            </a:r>
          </a:p>
        </p:txBody>
      </p:sp>
      <p:sp>
        <p:nvSpPr>
          <p:cNvPr id="11" name="Fluxograma: Processo 10">
            <a:extLst>
              <a:ext uri="{FF2B5EF4-FFF2-40B4-BE49-F238E27FC236}">
                <a16:creationId xmlns:a16="http://schemas.microsoft.com/office/drawing/2014/main" id="{1EBB71A4-FE4E-4356-95F2-274966D5CC21}"/>
              </a:ext>
            </a:extLst>
          </p:cNvPr>
          <p:cNvSpPr/>
          <p:nvPr/>
        </p:nvSpPr>
        <p:spPr>
          <a:xfrm>
            <a:off x="5471160" y="5444064"/>
            <a:ext cx="1249680" cy="931333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TOTEN</a:t>
            </a:r>
          </a:p>
        </p:txBody>
      </p:sp>
      <p:sp>
        <p:nvSpPr>
          <p:cNvPr id="12" name="Fluxograma: Processo 11">
            <a:extLst>
              <a:ext uri="{FF2B5EF4-FFF2-40B4-BE49-F238E27FC236}">
                <a16:creationId xmlns:a16="http://schemas.microsoft.com/office/drawing/2014/main" id="{7AB14DD1-60C3-4CB9-92B1-CF36BD66DA4F}"/>
              </a:ext>
            </a:extLst>
          </p:cNvPr>
          <p:cNvSpPr/>
          <p:nvPr/>
        </p:nvSpPr>
        <p:spPr>
          <a:xfrm>
            <a:off x="7231803" y="5444064"/>
            <a:ext cx="1249680" cy="931333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TOTEN</a:t>
            </a:r>
          </a:p>
        </p:txBody>
      </p:sp>
      <p:sp>
        <p:nvSpPr>
          <p:cNvPr id="13" name="Fluxograma: Processo 12">
            <a:extLst>
              <a:ext uri="{FF2B5EF4-FFF2-40B4-BE49-F238E27FC236}">
                <a16:creationId xmlns:a16="http://schemas.microsoft.com/office/drawing/2014/main" id="{D4855C2C-A922-4B3B-BF92-0D5248E6940D}"/>
              </a:ext>
            </a:extLst>
          </p:cNvPr>
          <p:cNvSpPr/>
          <p:nvPr/>
        </p:nvSpPr>
        <p:spPr>
          <a:xfrm>
            <a:off x="10487045" y="1722965"/>
            <a:ext cx="1249680" cy="931333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BALCÃO</a:t>
            </a:r>
            <a:br>
              <a:rPr lang="pt-BR" dirty="0"/>
            </a:br>
            <a:r>
              <a:rPr lang="pt-BR" dirty="0"/>
              <a:t>1</a:t>
            </a:r>
          </a:p>
        </p:txBody>
      </p:sp>
      <p:sp>
        <p:nvSpPr>
          <p:cNvPr id="16" name="Fluxograma: Processo 15">
            <a:extLst>
              <a:ext uri="{FF2B5EF4-FFF2-40B4-BE49-F238E27FC236}">
                <a16:creationId xmlns:a16="http://schemas.microsoft.com/office/drawing/2014/main" id="{9A15D18F-5191-42FF-9440-B2E6DD586092}"/>
              </a:ext>
            </a:extLst>
          </p:cNvPr>
          <p:cNvSpPr/>
          <p:nvPr/>
        </p:nvSpPr>
        <p:spPr>
          <a:xfrm>
            <a:off x="10487045" y="2963331"/>
            <a:ext cx="1249680" cy="931333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BALCÃO</a:t>
            </a:r>
            <a:br>
              <a:rPr lang="pt-BR" dirty="0"/>
            </a:br>
            <a:r>
              <a:rPr lang="pt-BR" dirty="0"/>
              <a:t>2</a:t>
            </a:r>
          </a:p>
        </p:txBody>
      </p:sp>
      <p:sp>
        <p:nvSpPr>
          <p:cNvPr id="17" name="Fluxograma: Processo 16">
            <a:extLst>
              <a:ext uri="{FF2B5EF4-FFF2-40B4-BE49-F238E27FC236}">
                <a16:creationId xmlns:a16="http://schemas.microsoft.com/office/drawing/2014/main" id="{D62AE795-F2C8-4AF2-B722-8ABD5917FA92}"/>
              </a:ext>
            </a:extLst>
          </p:cNvPr>
          <p:cNvSpPr/>
          <p:nvPr/>
        </p:nvSpPr>
        <p:spPr>
          <a:xfrm>
            <a:off x="10487045" y="4203698"/>
            <a:ext cx="1249680" cy="931333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BALCÃO</a:t>
            </a:r>
            <a:br>
              <a:rPr lang="pt-BR" dirty="0"/>
            </a:br>
            <a:r>
              <a:rPr lang="pt-BR" dirty="0"/>
              <a:t>3</a:t>
            </a:r>
          </a:p>
        </p:txBody>
      </p:sp>
      <p:sp>
        <p:nvSpPr>
          <p:cNvPr id="18" name="Chave Direita 17">
            <a:extLst>
              <a:ext uri="{FF2B5EF4-FFF2-40B4-BE49-F238E27FC236}">
                <a16:creationId xmlns:a16="http://schemas.microsoft.com/office/drawing/2014/main" id="{B2B94AF9-3BC8-4E38-8C86-26313507087C}"/>
              </a:ext>
            </a:extLst>
          </p:cNvPr>
          <p:cNvSpPr/>
          <p:nvPr/>
        </p:nvSpPr>
        <p:spPr>
          <a:xfrm>
            <a:off x="1645920" y="1554480"/>
            <a:ext cx="507076" cy="377397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Chave Esquerda 18">
            <a:extLst>
              <a:ext uri="{FF2B5EF4-FFF2-40B4-BE49-F238E27FC236}">
                <a16:creationId xmlns:a16="http://schemas.microsoft.com/office/drawing/2014/main" id="{8DE3AA04-EB2C-4FFE-A6BF-9B93C276AD9B}"/>
              </a:ext>
            </a:extLst>
          </p:cNvPr>
          <p:cNvSpPr/>
          <p:nvPr/>
        </p:nvSpPr>
        <p:spPr>
          <a:xfrm>
            <a:off x="10020263" y="1638722"/>
            <a:ext cx="364681" cy="360549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Chave Direita 19">
            <a:extLst>
              <a:ext uri="{FF2B5EF4-FFF2-40B4-BE49-F238E27FC236}">
                <a16:creationId xmlns:a16="http://schemas.microsoft.com/office/drawing/2014/main" id="{C9A18822-980C-49CE-A5C9-594E5EF036A0}"/>
              </a:ext>
            </a:extLst>
          </p:cNvPr>
          <p:cNvSpPr/>
          <p:nvPr/>
        </p:nvSpPr>
        <p:spPr>
          <a:xfrm rot="16200000">
            <a:off x="5836227" y="2629436"/>
            <a:ext cx="507076" cy="501118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22" name="Conector de Seta Reta 21">
            <a:extLst>
              <a:ext uri="{FF2B5EF4-FFF2-40B4-BE49-F238E27FC236}">
                <a16:creationId xmlns:a16="http://schemas.microsoft.com/office/drawing/2014/main" id="{1883A64C-7E12-4B41-AFA5-EA778A7BECFA}"/>
              </a:ext>
            </a:extLst>
          </p:cNvPr>
          <p:cNvCxnSpPr>
            <a:stCxn id="20" idx="1"/>
            <a:endCxn id="4" idx="2"/>
          </p:cNvCxnSpPr>
          <p:nvPr/>
        </p:nvCxnSpPr>
        <p:spPr>
          <a:xfrm flipH="1" flipV="1">
            <a:off x="6086629" y="3147712"/>
            <a:ext cx="3137" cy="17337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6CD0303F-E355-4799-9623-E259C5AB0B26}"/>
              </a:ext>
            </a:extLst>
          </p:cNvPr>
          <p:cNvSpPr txBox="1"/>
          <p:nvPr/>
        </p:nvSpPr>
        <p:spPr>
          <a:xfrm flipH="1">
            <a:off x="4100437" y="4275278"/>
            <a:ext cx="3991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1 – SOLICITA UMA NOVA SENHA</a:t>
            </a:r>
          </a:p>
        </p:txBody>
      </p:sp>
      <p:cxnSp>
        <p:nvCxnSpPr>
          <p:cNvPr id="25" name="Conector de Seta Reta 24">
            <a:extLst>
              <a:ext uri="{FF2B5EF4-FFF2-40B4-BE49-F238E27FC236}">
                <a16:creationId xmlns:a16="http://schemas.microsoft.com/office/drawing/2014/main" id="{00D786AA-8C2C-46CE-8CF2-7576739F4B6D}"/>
              </a:ext>
            </a:extLst>
          </p:cNvPr>
          <p:cNvCxnSpPr>
            <a:stCxn id="19" idx="1"/>
            <a:endCxn id="4" idx="3"/>
          </p:cNvCxnSpPr>
          <p:nvPr/>
        </p:nvCxnSpPr>
        <p:spPr>
          <a:xfrm flipH="1" flipV="1">
            <a:off x="6711469" y="2682046"/>
            <a:ext cx="3308794" cy="7594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FB6139E2-D3A2-4811-BA4E-291A929B251D}"/>
              </a:ext>
            </a:extLst>
          </p:cNvPr>
          <p:cNvSpPr txBox="1"/>
          <p:nvPr/>
        </p:nvSpPr>
        <p:spPr>
          <a:xfrm>
            <a:off x="7051447" y="2795138"/>
            <a:ext cx="29177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2 – CHAMA A PRÓXIMA SENHA</a:t>
            </a:r>
          </a:p>
        </p:txBody>
      </p:sp>
      <p:cxnSp>
        <p:nvCxnSpPr>
          <p:cNvPr id="28" name="Conector de Seta Reta 27">
            <a:extLst>
              <a:ext uri="{FF2B5EF4-FFF2-40B4-BE49-F238E27FC236}">
                <a16:creationId xmlns:a16="http://schemas.microsoft.com/office/drawing/2014/main" id="{9D894C98-620A-4FE1-AE24-E28E3D0AB4C6}"/>
              </a:ext>
            </a:extLst>
          </p:cNvPr>
          <p:cNvCxnSpPr>
            <a:stCxn id="4" idx="1"/>
            <a:endCxn id="18" idx="1"/>
          </p:cNvCxnSpPr>
          <p:nvPr/>
        </p:nvCxnSpPr>
        <p:spPr>
          <a:xfrm flipH="1">
            <a:off x="2152996" y="2682046"/>
            <a:ext cx="3308793" cy="759423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B29B10F8-339E-4E4C-BDCF-BB8811B1AA4C}"/>
              </a:ext>
            </a:extLst>
          </p:cNvPr>
          <p:cNvSpPr txBox="1"/>
          <p:nvPr/>
        </p:nvSpPr>
        <p:spPr>
          <a:xfrm>
            <a:off x="2504809" y="2795138"/>
            <a:ext cx="29177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3 – RECEBE ESTADO ATUAL DAS SENHAS</a:t>
            </a:r>
          </a:p>
        </p:txBody>
      </p:sp>
      <p:pic>
        <p:nvPicPr>
          <p:cNvPr id="1026" name="Picture 2" descr="Resultado de imagem para senha fila">
            <a:extLst>
              <a:ext uri="{FF2B5EF4-FFF2-40B4-BE49-F238E27FC236}">
                <a16:creationId xmlns:a16="http://schemas.microsoft.com/office/drawing/2014/main" id="{762E6E01-368D-49B2-BB9F-63B5C35CA3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163" y="5441550"/>
            <a:ext cx="1560532" cy="119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75785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3" grpId="0"/>
      <p:bldP spid="26" grpId="0"/>
      <p:bldP spid="2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48EA54-5DCE-4DA7-80D6-2C04D0296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Quer aprender mais?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B711C6C-5E22-4EC4-A81F-0421F9634E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434" y="1557868"/>
            <a:ext cx="8842817" cy="4536017"/>
          </a:xfrm>
        </p:spPr>
        <p:txBody>
          <a:bodyPr/>
          <a:lstStyle/>
          <a:p>
            <a:r>
              <a:rPr lang="pt-BR" sz="2800" dirty="0"/>
              <a:t>Em </a:t>
            </a:r>
            <a:r>
              <a:rPr lang="pt-BR" sz="2800" b="1" dirty="0"/>
              <a:t>Fevereiro/19 </a:t>
            </a:r>
            <a:r>
              <a:rPr lang="pt-BR" sz="2800" dirty="0"/>
              <a:t>lançaremos o nosso primeiro curso!</a:t>
            </a:r>
            <a:br>
              <a:rPr lang="pt-BR" sz="2800" dirty="0"/>
            </a:br>
            <a:endParaRPr lang="pt-BR" sz="2800" dirty="0"/>
          </a:p>
          <a:p>
            <a:r>
              <a:rPr lang="pt-BR" sz="2800" b="1" dirty="0"/>
              <a:t>Escalabilidade e resiliência com Redis e NGINX</a:t>
            </a:r>
            <a:br>
              <a:rPr lang="pt-BR" sz="2800" b="1" dirty="0"/>
            </a:br>
            <a:endParaRPr lang="pt-BR" sz="2800" b="1" dirty="0"/>
          </a:p>
          <a:p>
            <a:r>
              <a:rPr lang="pt-BR" sz="2800" dirty="0"/>
              <a:t>Inscrevendo-se </a:t>
            </a:r>
            <a:r>
              <a:rPr lang="pt-BR" sz="2800" b="1" dirty="0"/>
              <a:t>hoje</a:t>
            </a:r>
            <a:r>
              <a:rPr lang="pt-BR" sz="2800" dirty="0"/>
              <a:t>, 08/12/18, na </a:t>
            </a:r>
            <a:r>
              <a:rPr lang="pt-BR" sz="2800" i="1" dirty="0"/>
              <a:t>newsletter</a:t>
            </a:r>
            <a:r>
              <a:rPr lang="pt-BR" sz="2800" dirty="0"/>
              <a:t> você garante </a:t>
            </a:r>
            <a:r>
              <a:rPr lang="pt-BR" sz="2800" b="1" dirty="0"/>
              <a:t>50% de desconto</a:t>
            </a:r>
            <a:br>
              <a:rPr lang="pt-BR" sz="2800" b="1" dirty="0"/>
            </a:br>
            <a:endParaRPr lang="pt-BR" sz="2800" b="1" dirty="0"/>
          </a:p>
          <a:p>
            <a:r>
              <a:rPr lang="pt-BR" sz="2800" dirty="0">
                <a:hlinkClick r:id="rId2"/>
              </a:rPr>
              <a:t>http://arrayOF.com.br</a:t>
            </a:r>
            <a:r>
              <a:rPr lang="pt-BR" sz="2800" dirty="0"/>
              <a:t>  </a:t>
            </a:r>
            <a:br>
              <a:rPr lang="pt-BR" sz="2800" dirty="0"/>
            </a:br>
            <a:endParaRPr lang="pt-BR" sz="28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84A613F-4AC0-4E5B-AFE3-E90F788C6C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0199" y="2568277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1892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11E57A-B531-4A5C-BA5A-0BB79F0DF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Obrigado!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DC318F4-2780-414D-832E-27A4295281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3200" dirty="0"/>
              <a:t>Mario Guedes</a:t>
            </a:r>
          </a:p>
          <a:p>
            <a:r>
              <a:rPr lang="pt-BR" sz="3200" dirty="0">
                <a:hlinkClick r:id="rId2"/>
              </a:rPr>
              <a:t>mario.guedes@arrayof.com.br</a:t>
            </a:r>
            <a:endParaRPr lang="pt-BR" sz="3200" dirty="0"/>
          </a:p>
          <a:p>
            <a:r>
              <a:rPr lang="pt-BR" sz="3200" dirty="0"/>
              <a:t>Em todas as redes: </a:t>
            </a:r>
            <a:r>
              <a:rPr lang="pt-BR" sz="3200" dirty="0">
                <a:solidFill>
                  <a:srgbClr val="0000FF"/>
                </a:solidFill>
              </a:rPr>
              <a:t>@</a:t>
            </a:r>
            <a:r>
              <a:rPr lang="pt-BR" sz="3200" dirty="0" err="1">
                <a:solidFill>
                  <a:srgbClr val="0000FF"/>
                </a:solidFill>
              </a:rPr>
              <a:t>jmarioguedes</a:t>
            </a:r>
            <a:br>
              <a:rPr lang="pt-BR" sz="3200" dirty="0"/>
            </a:br>
            <a:endParaRPr lang="pt-BR" sz="3200" dirty="0"/>
          </a:p>
          <a:p>
            <a:r>
              <a:rPr lang="pt-BR" sz="3200" dirty="0"/>
              <a:t>20+ anos fora da Matrix</a:t>
            </a:r>
          </a:p>
          <a:p>
            <a:r>
              <a:rPr lang="pt-BR" sz="3200" dirty="0"/>
              <a:t>Delphi, Python, Lua, </a:t>
            </a:r>
            <a:r>
              <a:rPr lang="pt-BR" sz="3200" dirty="0" err="1"/>
              <a:t>JavaScript</a:t>
            </a:r>
            <a:r>
              <a:rPr lang="pt-BR" sz="3200" dirty="0"/>
              <a:t>, </a:t>
            </a:r>
            <a:r>
              <a:rPr lang="pt-BR" sz="3200" dirty="0" err="1"/>
              <a:t>noSQL</a:t>
            </a:r>
            <a:r>
              <a:rPr lang="pt-BR" sz="3200" dirty="0"/>
              <a:t> ...</a:t>
            </a:r>
            <a:br>
              <a:rPr lang="pt-BR" sz="3200" dirty="0"/>
            </a:br>
            <a:endParaRPr lang="pt-BR" sz="3200" dirty="0">
              <a:solidFill>
                <a:srgbClr val="0000FF"/>
              </a:solidFill>
            </a:endParaRPr>
          </a:p>
          <a:p>
            <a:r>
              <a:rPr lang="pt-BR" sz="3200" b="1" dirty="0"/>
              <a:t>Exemplos:</a:t>
            </a:r>
            <a:r>
              <a:rPr lang="pt-BR" sz="3200" dirty="0"/>
              <a:t> </a:t>
            </a:r>
            <a:r>
              <a:rPr lang="pt-BR" sz="3200" dirty="0">
                <a:hlinkClick r:id="rId3"/>
              </a:rPr>
              <a:t>https://github.com/jmarioguedes/TDCPOA_2018_REDIS.git</a:t>
            </a:r>
            <a:r>
              <a:rPr lang="pt-BR" sz="3200" dirty="0"/>
              <a:t> </a:t>
            </a:r>
            <a:br>
              <a:rPr lang="pt-BR" sz="3200" dirty="0"/>
            </a:br>
            <a:br>
              <a:rPr lang="pt-BR" sz="3200" dirty="0">
                <a:solidFill>
                  <a:srgbClr val="0000FF"/>
                </a:solidFill>
              </a:rPr>
            </a:br>
            <a:endParaRPr lang="pt-BR" sz="3200" dirty="0">
              <a:solidFill>
                <a:srgbClr val="0000FF"/>
              </a:solidFill>
            </a:endParaRPr>
          </a:p>
          <a:p>
            <a:endParaRPr lang="pt-BR" sz="3200" dirty="0">
              <a:solidFill>
                <a:srgbClr val="0000FF"/>
              </a:solidFill>
            </a:endParaRPr>
          </a:p>
          <a:p>
            <a:endParaRPr lang="pt-BR" sz="3200" dirty="0"/>
          </a:p>
        </p:txBody>
      </p:sp>
      <p:pic>
        <p:nvPicPr>
          <p:cNvPr id="1026" name="Picture 2" descr="Imagem relacionada">
            <a:extLst>
              <a:ext uri="{FF2B5EF4-FFF2-40B4-BE49-F238E27FC236}">
                <a16:creationId xmlns:a16="http://schemas.microsoft.com/office/drawing/2014/main" id="{AD9BA1FB-14A2-4950-ABB6-9475692D5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7621" y="1557868"/>
            <a:ext cx="3219945" cy="3268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34522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3" descr="I:\TDC2017\Logos\TDC2017\logo-tdc-vertical-A4.emf">
            <a:extLst>
              <a:ext uri="{FF2B5EF4-FFF2-40B4-BE49-F238E27FC236}">
                <a16:creationId xmlns:a16="http://schemas.microsoft.com/office/drawing/2014/main" id="{B9D9A3B2-00C7-452D-AEF3-6B7F985441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8167" y="1221318"/>
            <a:ext cx="5903384" cy="3744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5132137"/>
      </p:ext>
    </p:extLst>
  </p:cSld>
  <p:clrMapOvr>
    <a:masterClrMapping/>
  </p:clrMapOvr>
</p:sld>
</file>

<file path=ppt/theme/theme1.xml><?xml version="1.0" encoding="utf-8"?>
<a:theme xmlns:a="http://schemas.openxmlformats.org/drawingml/2006/main" name="modelo_open4education">
  <a:themeElements>
    <a:clrScheme name="modelo_open4educ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modelo_open4educatio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elo_open4education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template-TDC2018</Template>
  <TotalTime>1232</TotalTime>
  <Words>311</Words>
  <Application>Microsoft Office PowerPoint</Application>
  <PresentationFormat>Widescreen</PresentationFormat>
  <Paragraphs>99</Paragraphs>
  <Slides>21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21</vt:i4>
      </vt:variant>
    </vt:vector>
  </HeadingPairs>
  <TitlesOfParts>
    <vt:vector size="27" baseType="lpstr">
      <vt:lpstr>Arial</vt:lpstr>
      <vt:lpstr>Calibri</vt:lpstr>
      <vt:lpstr>EurostileT</vt:lpstr>
      <vt:lpstr>Wingdings</vt:lpstr>
      <vt:lpstr>modelo_open4education</vt:lpstr>
      <vt:lpstr>Personalizar design</vt:lpstr>
      <vt:lpstr>Trilha – Delphi</vt:lpstr>
      <vt:lpstr>Possibilidades com o REDIS no Delphi</vt:lpstr>
      <vt:lpstr>Apresentação do PowerPoint</vt:lpstr>
      <vt:lpstr>O que é o Redis?</vt:lpstr>
      <vt:lpstr>Oportunidades</vt:lpstr>
      <vt:lpstr>Oportunidades</vt:lpstr>
      <vt:lpstr>Ressalvas</vt:lpstr>
      <vt:lpstr>Utilizando no Delphi</vt:lpstr>
      <vt:lpstr>Chave</vt:lpstr>
      <vt:lpstr>Valor</vt:lpstr>
      <vt:lpstr>Comandos</vt:lpstr>
      <vt:lpstr>Exemplo 1</vt:lpstr>
      <vt:lpstr>Exemplo 2</vt:lpstr>
      <vt:lpstr>Exemplo 3</vt:lpstr>
      <vt:lpstr>Exemplo 4</vt:lpstr>
      <vt:lpstr>Exemplo 5</vt:lpstr>
      <vt:lpstr>Exemplo – Painel de Senha</vt:lpstr>
      <vt:lpstr>Exemplo – Painel de Senha</vt:lpstr>
      <vt:lpstr>Quer aprender mais?</vt:lpstr>
      <vt:lpstr>Obrigado!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Mário Guedes</dc:creator>
  <cp:lastModifiedBy>Mário Guedes</cp:lastModifiedBy>
  <cp:revision>80</cp:revision>
  <dcterms:created xsi:type="dcterms:W3CDTF">2018-11-30T01:23:30Z</dcterms:created>
  <dcterms:modified xsi:type="dcterms:W3CDTF">2018-12-08T18:26:32Z</dcterms:modified>
</cp:coreProperties>
</file>